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Ralew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 name="Shape 14"/>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Shape 15"/>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Shape 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7" name="Shape 77"/>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Shape 78"/>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Shape 7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Shape 8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1" name="Shape 21"/>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Shape 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Shape 2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5" name="Shape 25"/>
          <p:cNvGrpSpPr/>
          <p:nvPr/>
        </p:nvGrpSpPr>
        <p:grpSpPr>
          <a:xfrm>
            <a:off x="830392" y="1191256"/>
            <a:ext cx="745763" cy="45826"/>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8" name="Shape 28"/>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Shape 29"/>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Shape 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6" name="Shape 3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Shape 37"/>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Shape 38"/>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Shape 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Shape 4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2" name="Shape 42"/>
          <p:cNvGrpSpPr/>
          <p:nvPr/>
        </p:nvGrpSpPr>
        <p:grpSpPr>
          <a:xfrm>
            <a:off x="830392" y="1191256"/>
            <a:ext cx="745763" cy="45826"/>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Shape 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Shape 53"/>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9" name="Shape 59"/>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Shape 6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Shape 67"/>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Shape 68"/>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Shape 6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Shape 71"/>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Shape 7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Aartee/housing-price-predict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cikit-learn.org/stable/auto_examples/linear_model/plot_ols.html" TargetMode="External"/><Relationship Id="rId4" Type="http://schemas.openxmlformats.org/officeDocument/2006/relationships/hyperlink" Target="http://scikit-learn.org/stable/modules/ensemble.html" TargetMode="External"/><Relationship Id="rId5" Type="http://schemas.openxmlformats.org/officeDocument/2006/relationships/hyperlink" Target="http://scikit-learn.org/stable/auto_examples/linear_model/plot_ridge_path.html" TargetMode="External"/><Relationship Id="rId6" Type="http://schemas.openxmlformats.org/officeDocument/2006/relationships/hyperlink" Target="http://scikit-learn.org/stable/auto_examples/linear_model/plot_omp.html" TargetMode="External"/><Relationship Id="rId7" Type="http://schemas.openxmlformats.org/officeDocument/2006/relationships/hyperlink" Target="http://scikit-learn.org/stable/auto_examples/linear_model/plot_bayesian_ridge.html" TargetMode="External"/><Relationship Id="rId8" Type="http://schemas.openxmlformats.org/officeDocument/2006/relationships/hyperlink" Target="http://scikit-learn.org/stable/auto_examples/linear_model/plot_lasso_coordinate_descent_path.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ctrTitle"/>
          </p:nvPr>
        </p:nvSpPr>
        <p:spPr>
          <a:xfrm>
            <a:off x="671250" y="907100"/>
            <a:ext cx="7801500" cy="1216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zh-TW" sz="3000">
                <a:solidFill>
                  <a:srgbClr val="000000"/>
                </a:solidFill>
                <a:latin typeface="Arial"/>
                <a:ea typeface="Arial"/>
                <a:cs typeface="Arial"/>
                <a:sym typeface="Arial"/>
              </a:rPr>
              <a:t>Estimating Housing Values With Crime Incident Reports</a:t>
            </a:r>
            <a:endParaRPr/>
          </a:p>
        </p:txBody>
      </p:sp>
      <p:sp>
        <p:nvSpPr>
          <p:cNvPr id="87" name="Shape 87"/>
          <p:cNvSpPr txBox="1"/>
          <p:nvPr>
            <p:ph idx="1" type="subTitle"/>
          </p:nvPr>
        </p:nvSpPr>
        <p:spPr>
          <a:xfrm>
            <a:off x="671250" y="3174875"/>
            <a:ext cx="7801500" cy="1289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solidFill>
                  <a:srgbClr val="000000"/>
                </a:solidFill>
              </a:rPr>
              <a:t>CMPE 255-01 Team8</a:t>
            </a:r>
            <a:endParaRPr>
              <a:solidFill>
                <a:srgbClr val="000000"/>
              </a:solidFill>
            </a:endParaRPr>
          </a:p>
          <a:p>
            <a:pPr indent="0" lvl="0" marL="0">
              <a:spcBef>
                <a:spcPts val="0"/>
              </a:spcBef>
              <a:spcAft>
                <a:spcPts val="0"/>
              </a:spcAft>
              <a:buNone/>
            </a:pPr>
            <a:r>
              <a:rPr lang="zh-TW" sz="1500">
                <a:solidFill>
                  <a:srgbClr val="000000"/>
                </a:solidFill>
              </a:rPr>
              <a:t>Professor: David C. Anastasiu</a:t>
            </a:r>
            <a:endParaRPr sz="1500">
              <a:solidFill>
                <a:srgbClr val="000000"/>
              </a:solidFill>
            </a:endParaRPr>
          </a:p>
          <a:p>
            <a:pPr indent="0" lvl="0" marL="0">
              <a:spcBef>
                <a:spcPts val="0"/>
              </a:spcBef>
              <a:spcAft>
                <a:spcPts val="0"/>
              </a:spcAft>
              <a:buNone/>
            </a:pPr>
            <a:r>
              <a:rPr lang="zh-TW" sz="1500">
                <a:solidFill>
                  <a:srgbClr val="000000"/>
                </a:solidFill>
              </a:rPr>
              <a:t>Pavana Srinivasadeshika Achar, Aartee Kasliwal, Chia-Chin Wu</a:t>
            </a:r>
            <a:endParaRPr sz="1500">
              <a:solidFill>
                <a:srgbClr val="000000"/>
              </a:solidFill>
            </a:endParaRPr>
          </a:p>
        </p:txBody>
      </p:sp>
      <p:sp>
        <p:nvSpPr>
          <p:cNvPr id="88" name="Shape 88"/>
          <p:cNvSpPr txBox="1"/>
          <p:nvPr/>
        </p:nvSpPr>
        <p:spPr>
          <a:xfrm>
            <a:off x="671250" y="4464275"/>
            <a:ext cx="48942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a:t>Project Github </a:t>
            </a:r>
            <a:r>
              <a:rPr lang="zh-TW" sz="1200" u="sng">
                <a:solidFill>
                  <a:srgbClr val="1155CC"/>
                </a:solidFill>
                <a:hlinkClick r:id="rId3"/>
              </a:rPr>
              <a:t>https://github.com/Aartee/housing-price-prediction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TW">
                <a:solidFill>
                  <a:srgbClr val="000000"/>
                </a:solidFill>
              </a:rPr>
              <a:t>Evaluation</a:t>
            </a:r>
            <a:endParaRPr>
              <a:solidFill>
                <a:srgbClr val="000000"/>
              </a:solidFill>
            </a:endParaRPr>
          </a:p>
        </p:txBody>
      </p:sp>
      <p:pic>
        <p:nvPicPr>
          <p:cNvPr id="145" name="Shape 145"/>
          <p:cNvPicPr preferRelativeResize="0"/>
          <p:nvPr/>
        </p:nvPicPr>
        <p:blipFill>
          <a:blip r:embed="rId3">
            <a:alphaModFix/>
          </a:blip>
          <a:stretch>
            <a:fillRect/>
          </a:stretch>
        </p:blipFill>
        <p:spPr>
          <a:xfrm>
            <a:off x="4709724" y="1736600"/>
            <a:ext cx="4467801" cy="3354825"/>
          </a:xfrm>
          <a:prstGeom prst="rect">
            <a:avLst/>
          </a:prstGeom>
          <a:noFill/>
          <a:ln>
            <a:noFill/>
          </a:ln>
        </p:spPr>
      </p:pic>
      <p:pic>
        <p:nvPicPr>
          <p:cNvPr id="146" name="Shape 146"/>
          <p:cNvPicPr preferRelativeResize="0"/>
          <p:nvPr/>
        </p:nvPicPr>
        <p:blipFill>
          <a:blip r:embed="rId4">
            <a:alphaModFix/>
          </a:blip>
          <a:stretch>
            <a:fillRect/>
          </a:stretch>
        </p:blipFill>
        <p:spPr>
          <a:xfrm>
            <a:off x="221275" y="1852050"/>
            <a:ext cx="4314050" cy="323938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TW">
                <a:solidFill>
                  <a:srgbClr val="000000"/>
                </a:solidFill>
              </a:rPr>
              <a:t>Evaluation</a:t>
            </a:r>
            <a:endParaRPr>
              <a:solidFill>
                <a:srgbClr val="000000"/>
              </a:solidFill>
            </a:endParaRPr>
          </a:p>
        </p:txBody>
      </p:sp>
      <p:pic>
        <p:nvPicPr>
          <p:cNvPr id="152" name="Shape 152"/>
          <p:cNvPicPr preferRelativeResize="0"/>
          <p:nvPr/>
        </p:nvPicPr>
        <p:blipFill>
          <a:blip r:embed="rId3">
            <a:alphaModFix/>
          </a:blip>
          <a:stretch>
            <a:fillRect/>
          </a:stretch>
        </p:blipFill>
        <p:spPr>
          <a:xfrm>
            <a:off x="1468775" y="2082450"/>
            <a:ext cx="6300232" cy="2942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pic>
        <p:nvPicPr>
          <p:cNvPr id="157" name="Shape 157"/>
          <p:cNvPicPr preferRelativeResize="0"/>
          <p:nvPr/>
        </p:nvPicPr>
        <p:blipFill>
          <a:blip r:embed="rId3">
            <a:alphaModFix/>
          </a:blip>
          <a:stretch>
            <a:fillRect/>
          </a:stretch>
        </p:blipFill>
        <p:spPr>
          <a:xfrm>
            <a:off x="486350" y="768950"/>
            <a:ext cx="7486799" cy="3984900"/>
          </a:xfrm>
          <a:prstGeom prst="rect">
            <a:avLst/>
          </a:prstGeom>
          <a:noFill/>
          <a:ln>
            <a:noFill/>
          </a:ln>
        </p:spPr>
      </p:pic>
      <p:sp>
        <p:nvSpPr>
          <p:cNvPr id="158" name="Shape 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TW">
                <a:solidFill>
                  <a:srgbClr val="000000"/>
                </a:solidFill>
              </a:rPr>
              <a:t>Results</a:t>
            </a:r>
            <a:endParaRPr>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TW">
                <a:solidFill>
                  <a:srgbClr val="000000"/>
                </a:solidFill>
              </a:rPr>
              <a:t>Results</a:t>
            </a:r>
            <a:endParaRPr>
              <a:solidFill>
                <a:srgbClr val="000000"/>
              </a:solidFill>
            </a:endParaRPr>
          </a:p>
        </p:txBody>
      </p:sp>
      <p:pic>
        <p:nvPicPr>
          <p:cNvPr id="164" name="Shape 164"/>
          <p:cNvPicPr preferRelativeResize="0"/>
          <p:nvPr/>
        </p:nvPicPr>
        <p:blipFill>
          <a:blip r:embed="rId3">
            <a:alphaModFix/>
          </a:blip>
          <a:stretch>
            <a:fillRect/>
          </a:stretch>
        </p:blipFill>
        <p:spPr>
          <a:xfrm>
            <a:off x="2276675" y="731925"/>
            <a:ext cx="6747524" cy="4148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TW">
                <a:solidFill>
                  <a:srgbClr val="000000"/>
                </a:solidFill>
              </a:rPr>
              <a:t>Results</a:t>
            </a:r>
            <a:endParaRPr>
              <a:solidFill>
                <a:srgbClr val="000000"/>
              </a:solidFill>
            </a:endParaRPr>
          </a:p>
        </p:txBody>
      </p:sp>
      <p:pic>
        <p:nvPicPr>
          <p:cNvPr id="170" name="Shape 170"/>
          <p:cNvPicPr preferRelativeResize="0"/>
          <p:nvPr/>
        </p:nvPicPr>
        <p:blipFill>
          <a:blip r:embed="rId3">
            <a:alphaModFix/>
          </a:blip>
          <a:stretch>
            <a:fillRect/>
          </a:stretch>
        </p:blipFill>
        <p:spPr>
          <a:xfrm>
            <a:off x="2211575" y="1001900"/>
            <a:ext cx="6531726" cy="3652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TW">
                <a:solidFill>
                  <a:srgbClr val="000000"/>
                </a:solidFill>
              </a:rPr>
              <a:t>Conclusion</a:t>
            </a:r>
            <a:r>
              <a:rPr lang="zh-TW"/>
              <a:t> </a:t>
            </a:r>
            <a:endParaRPr/>
          </a:p>
        </p:txBody>
      </p:sp>
      <p:sp>
        <p:nvSpPr>
          <p:cNvPr id="176" name="Shape 176"/>
          <p:cNvSpPr txBox="1"/>
          <p:nvPr>
            <p:ph idx="1" type="body"/>
          </p:nvPr>
        </p:nvSpPr>
        <p:spPr>
          <a:xfrm>
            <a:off x="537850" y="1931475"/>
            <a:ext cx="76887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zh-TW" sz="1200">
                <a:solidFill>
                  <a:srgbClr val="000000"/>
                </a:solidFill>
                <a:latin typeface="Arial"/>
                <a:ea typeface="Arial"/>
                <a:cs typeface="Arial"/>
                <a:sym typeface="Arial"/>
              </a:rPr>
              <a:t>This project is a predictive model to solve a regression problem of predicting house sales value based on the crime rates of the neighborhood. </a:t>
            </a:r>
            <a:endParaRPr sz="1200">
              <a:solidFill>
                <a:srgbClr val="000000"/>
              </a:solidFill>
              <a:latin typeface="Arial"/>
              <a:ea typeface="Arial"/>
              <a:cs typeface="Arial"/>
              <a:sym typeface="Arial"/>
            </a:endParaRPr>
          </a:p>
          <a:p>
            <a:pPr indent="0" lvl="0" marL="0" rtl="0" algn="just">
              <a:spcBef>
                <a:spcPts val="0"/>
              </a:spcBef>
              <a:spcAft>
                <a:spcPts val="0"/>
              </a:spcAft>
              <a:buNone/>
            </a:pPr>
            <a:r>
              <a:t/>
            </a:r>
            <a:endParaRPr sz="1200">
              <a:solidFill>
                <a:srgbClr val="000000"/>
              </a:solidFill>
              <a:latin typeface="Arial"/>
              <a:ea typeface="Arial"/>
              <a:cs typeface="Arial"/>
              <a:sym typeface="Arial"/>
            </a:endParaRPr>
          </a:p>
          <a:p>
            <a:pPr indent="0" lvl="0" marL="0" rtl="0" algn="just">
              <a:spcBef>
                <a:spcPts val="0"/>
              </a:spcBef>
              <a:spcAft>
                <a:spcPts val="0"/>
              </a:spcAft>
              <a:buNone/>
            </a:pPr>
            <a:r>
              <a:rPr lang="zh-TW" sz="1200">
                <a:solidFill>
                  <a:srgbClr val="000000"/>
                </a:solidFill>
                <a:latin typeface="Arial"/>
                <a:ea typeface="Arial"/>
                <a:cs typeface="Arial"/>
                <a:sym typeface="Arial"/>
              </a:rPr>
              <a:t>We used San Francisco crime incidents dataset for the criminal records dataset and the Zillow house value dataset for housing data set. </a:t>
            </a:r>
            <a:endParaRPr sz="1200">
              <a:solidFill>
                <a:srgbClr val="000000"/>
              </a:solidFill>
              <a:latin typeface="Arial"/>
              <a:ea typeface="Arial"/>
              <a:cs typeface="Arial"/>
              <a:sym typeface="Arial"/>
            </a:endParaRPr>
          </a:p>
          <a:p>
            <a:pPr indent="0" lvl="0" marL="0" rtl="0" algn="just">
              <a:spcBef>
                <a:spcPts val="0"/>
              </a:spcBef>
              <a:spcAft>
                <a:spcPts val="0"/>
              </a:spcAft>
              <a:buNone/>
            </a:pPr>
            <a:r>
              <a:t/>
            </a:r>
            <a:endParaRPr sz="1200">
              <a:solidFill>
                <a:srgbClr val="000000"/>
              </a:solidFill>
              <a:latin typeface="Arial"/>
              <a:ea typeface="Arial"/>
              <a:cs typeface="Arial"/>
              <a:sym typeface="Arial"/>
            </a:endParaRPr>
          </a:p>
          <a:p>
            <a:pPr indent="0" lvl="0" marL="0" rtl="0" algn="just">
              <a:spcBef>
                <a:spcPts val="0"/>
              </a:spcBef>
              <a:spcAft>
                <a:spcPts val="0"/>
              </a:spcAft>
              <a:buNone/>
            </a:pPr>
            <a:r>
              <a:rPr lang="zh-TW" sz="1200">
                <a:solidFill>
                  <a:srgbClr val="000000"/>
                </a:solidFill>
                <a:latin typeface="Arial"/>
                <a:ea typeface="Arial"/>
                <a:cs typeface="Arial"/>
                <a:sym typeface="Arial"/>
              </a:rPr>
              <a:t>We performed data cleaning, data preprocessing tasks before applying the model. We trained and evaluated a handful of regression models to choose the best applicable algorithm. </a:t>
            </a:r>
            <a:endParaRPr sz="1200">
              <a:solidFill>
                <a:srgbClr val="000000"/>
              </a:solidFill>
              <a:latin typeface="Arial"/>
              <a:ea typeface="Arial"/>
              <a:cs typeface="Arial"/>
              <a:sym typeface="Arial"/>
            </a:endParaRPr>
          </a:p>
          <a:p>
            <a:pPr indent="0" lvl="0" marL="0" rtl="0" algn="just">
              <a:spcBef>
                <a:spcPts val="0"/>
              </a:spcBef>
              <a:spcAft>
                <a:spcPts val="0"/>
              </a:spcAft>
              <a:buNone/>
            </a:pPr>
            <a:r>
              <a:t/>
            </a:r>
            <a:endParaRPr sz="1200">
              <a:solidFill>
                <a:srgbClr val="000000"/>
              </a:solidFill>
              <a:latin typeface="Arial"/>
              <a:ea typeface="Arial"/>
              <a:cs typeface="Arial"/>
              <a:sym typeface="Arial"/>
            </a:endParaRPr>
          </a:p>
          <a:p>
            <a:pPr indent="0" lvl="0" marL="0" rtl="0" algn="just">
              <a:spcBef>
                <a:spcPts val="0"/>
              </a:spcBef>
              <a:spcAft>
                <a:spcPts val="0"/>
              </a:spcAft>
              <a:buNone/>
            </a:pPr>
            <a:r>
              <a:rPr lang="zh-TW" sz="1200">
                <a:solidFill>
                  <a:srgbClr val="000000"/>
                </a:solidFill>
                <a:latin typeface="Arial"/>
                <a:ea typeface="Arial"/>
                <a:cs typeface="Arial"/>
                <a:sym typeface="Arial"/>
              </a:rPr>
              <a:t>We used a basic front end web page to accept the address of the house and predicted the rate for the house. The results were compared with other real estate agency websites like Redfin and Zillow</a:t>
            </a:r>
            <a:endParaRPr sz="12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TW">
                <a:solidFill>
                  <a:srgbClr val="000000"/>
                </a:solidFill>
              </a:rPr>
              <a:t>References</a:t>
            </a:r>
            <a:endParaRPr>
              <a:solidFill>
                <a:srgbClr val="000000"/>
              </a:solidFill>
            </a:endParaRPr>
          </a:p>
        </p:txBody>
      </p:sp>
      <p:sp>
        <p:nvSpPr>
          <p:cNvPr id="182" name="Shape 1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zh-TW" sz="1100">
                <a:solidFill>
                  <a:srgbClr val="000000"/>
                </a:solidFill>
                <a:latin typeface="Arial"/>
                <a:ea typeface="Arial"/>
                <a:cs typeface="Arial"/>
                <a:sym typeface="Arial"/>
              </a:rPr>
              <a:t>[1]  "Linear Regression Example — scikit-learn 0.19.1 documentation." </a:t>
            </a:r>
            <a:r>
              <a:rPr lang="zh-TW" sz="1100" u="sng">
                <a:solidFill>
                  <a:srgbClr val="1155CC"/>
                </a:solidFill>
                <a:latin typeface="Arial"/>
                <a:ea typeface="Arial"/>
                <a:cs typeface="Arial"/>
                <a:sym typeface="Arial"/>
                <a:hlinkClick r:id="rId3"/>
              </a:rPr>
              <a:t>http://scikit-learn.org/stable/auto_examples/linear_model/plot_ols.html</a:t>
            </a:r>
            <a:r>
              <a:rPr lang="zh-TW" sz="1100">
                <a:solidFill>
                  <a:srgbClr val="000000"/>
                </a:solidFill>
                <a:latin typeface="Arial"/>
                <a:ea typeface="Arial"/>
                <a:cs typeface="Arial"/>
                <a:sym typeface="Arial"/>
              </a:rPr>
              <a:t>. Accessed 6 May. 2018.</a:t>
            </a:r>
            <a:endParaRPr sz="1100">
              <a:solidFill>
                <a:srgbClr val="000000"/>
              </a:solidFill>
              <a:latin typeface="Arial"/>
              <a:ea typeface="Arial"/>
              <a:cs typeface="Arial"/>
              <a:sym typeface="Arial"/>
            </a:endParaRPr>
          </a:p>
          <a:p>
            <a:pPr indent="0" lvl="0" marL="0" rtl="0">
              <a:lnSpc>
                <a:spcPct val="100000"/>
              </a:lnSpc>
              <a:spcBef>
                <a:spcPts val="0"/>
              </a:spcBef>
              <a:spcAft>
                <a:spcPts val="0"/>
              </a:spcAft>
              <a:buNone/>
            </a:pPr>
            <a:r>
              <a:rPr lang="zh-TW" sz="1100">
                <a:solidFill>
                  <a:srgbClr val="000000"/>
                </a:solidFill>
                <a:latin typeface="Arial"/>
                <a:ea typeface="Arial"/>
                <a:cs typeface="Arial"/>
                <a:sym typeface="Arial"/>
              </a:rPr>
              <a:t>[2]  "1.11. Ensemble methods — scikit-learn 0.19.1 documentation." </a:t>
            </a:r>
            <a:r>
              <a:rPr lang="zh-TW" sz="1100" u="sng">
                <a:solidFill>
                  <a:srgbClr val="1155CC"/>
                </a:solidFill>
                <a:latin typeface="Arial"/>
                <a:ea typeface="Arial"/>
                <a:cs typeface="Arial"/>
                <a:sym typeface="Arial"/>
                <a:hlinkClick r:id="rId4"/>
              </a:rPr>
              <a:t>http://scikit-learn.org/stable/modules/ensemble.html</a:t>
            </a:r>
            <a:r>
              <a:rPr lang="zh-TW" sz="1100">
                <a:solidFill>
                  <a:srgbClr val="000000"/>
                </a:solidFill>
                <a:latin typeface="Arial"/>
                <a:ea typeface="Arial"/>
                <a:cs typeface="Arial"/>
                <a:sym typeface="Arial"/>
              </a:rPr>
              <a:t>. Accessed 6 May. 2018.</a:t>
            </a:r>
            <a:endParaRPr sz="1100">
              <a:solidFill>
                <a:srgbClr val="000000"/>
              </a:solidFill>
              <a:latin typeface="Arial"/>
              <a:ea typeface="Arial"/>
              <a:cs typeface="Arial"/>
              <a:sym typeface="Arial"/>
            </a:endParaRPr>
          </a:p>
          <a:p>
            <a:pPr indent="0" lvl="0" marL="0" rtl="0">
              <a:lnSpc>
                <a:spcPct val="100000"/>
              </a:lnSpc>
              <a:spcBef>
                <a:spcPts val="0"/>
              </a:spcBef>
              <a:spcAft>
                <a:spcPts val="0"/>
              </a:spcAft>
              <a:buNone/>
            </a:pPr>
            <a:r>
              <a:rPr lang="zh-TW" sz="1100">
                <a:solidFill>
                  <a:srgbClr val="000000"/>
                </a:solidFill>
                <a:latin typeface="Arial"/>
                <a:ea typeface="Arial"/>
                <a:cs typeface="Arial"/>
                <a:sym typeface="Arial"/>
              </a:rPr>
              <a:t>[3]  "Plot Ridge coefficients as a function of the regularization — scikit-learn ...." </a:t>
            </a:r>
            <a:r>
              <a:rPr lang="zh-TW" sz="1100" u="sng">
                <a:solidFill>
                  <a:srgbClr val="1155CC"/>
                </a:solidFill>
                <a:latin typeface="Arial"/>
                <a:ea typeface="Arial"/>
                <a:cs typeface="Arial"/>
                <a:sym typeface="Arial"/>
                <a:hlinkClick r:id="rId5"/>
              </a:rPr>
              <a:t>http://scikit-learn.org/stable/auto_examples/linear_model/plot_ridge_path.html</a:t>
            </a:r>
            <a:r>
              <a:rPr lang="zh-TW" sz="1100">
                <a:solidFill>
                  <a:srgbClr val="000000"/>
                </a:solidFill>
                <a:latin typeface="Arial"/>
                <a:ea typeface="Arial"/>
                <a:cs typeface="Arial"/>
                <a:sym typeface="Arial"/>
              </a:rPr>
              <a:t>. Accessed 6 May. 2018.</a:t>
            </a:r>
            <a:endParaRPr sz="1100">
              <a:solidFill>
                <a:srgbClr val="000000"/>
              </a:solidFill>
              <a:latin typeface="Arial"/>
              <a:ea typeface="Arial"/>
              <a:cs typeface="Arial"/>
              <a:sym typeface="Arial"/>
            </a:endParaRPr>
          </a:p>
          <a:p>
            <a:pPr indent="0" lvl="0" marL="0" rtl="0">
              <a:lnSpc>
                <a:spcPct val="100000"/>
              </a:lnSpc>
              <a:spcBef>
                <a:spcPts val="0"/>
              </a:spcBef>
              <a:spcAft>
                <a:spcPts val="0"/>
              </a:spcAft>
              <a:buNone/>
            </a:pPr>
            <a:r>
              <a:rPr lang="zh-TW" sz="1100">
                <a:solidFill>
                  <a:srgbClr val="000000"/>
                </a:solidFill>
                <a:latin typeface="Arial"/>
                <a:ea typeface="Arial"/>
                <a:cs typeface="Arial"/>
                <a:sym typeface="Arial"/>
              </a:rPr>
              <a:t>[4] "Orthogonal Matching Pursuit — scikit-learn 0.19.1 documentation." </a:t>
            </a:r>
            <a:r>
              <a:rPr lang="zh-TW" sz="1100" u="sng">
                <a:solidFill>
                  <a:srgbClr val="1155CC"/>
                </a:solidFill>
                <a:latin typeface="Arial"/>
                <a:ea typeface="Arial"/>
                <a:cs typeface="Arial"/>
                <a:sym typeface="Arial"/>
                <a:hlinkClick r:id="rId6"/>
              </a:rPr>
              <a:t>http://scikit-learn.org/stable/auto_examples/linear_model/plot_omp.html</a:t>
            </a:r>
            <a:r>
              <a:rPr lang="zh-TW" sz="1100">
                <a:solidFill>
                  <a:srgbClr val="000000"/>
                </a:solidFill>
                <a:latin typeface="Arial"/>
                <a:ea typeface="Arial"/>
                <a:cs typeface="Arial"/>
                <a:sym typeface="Arial"/>
              </a:rPr>
              <a:t>. Accessed 6 May. 2018.</a:t>
            </a:r>
            <a:endParaRPr sz="1100">
              <a:solidFill>
                <a:srgbClr val="000000"/>
              </a:solidFill>
              <a:latin typeface="Arial"/>
              <a:ea typeface="Arial"/>
              <a:cs typeface="Arial"/>
              <a:sym typeface="Arial"/>
            </a:endParaRPr>
          </a:p>
          <a:p>
            <a:pPr indent="0" lvl="0" marL="0" rtl="0">
              <a:lnSpc>
                <a:spcPct val="100000"/>
              </a:lnSpc>
              <a:spcBef>
                <a:spcPts val="0"/>
              </a:spcBef>
              <a:spcAft>
                <a:spcPts val="0"/>
              </a:spcAft>
              <a:buNone/>
            </a:pPr>
            <a:r>
              <a:rPr lang="zh-TW" sz="1100">
                <a:solidFill>
                  <a:srgbClr val="000000"/>
                </a:solidFill>
                <a:latin typeface="Arial"/>
                <a:ea typeface="Arial"/>
                <a:cs typeface="Arial"/>
                <a:sym typeface="Arial"/>
              </a:rPr>
              <a:t>[5] "Bayesian Ridge Regression — scikit-learn 0.19.1 documentation." </a:t>
            </a:r>
            <a:r>
              <a:rPr lang="zh-TW" sz="1100" u="sng">
                <a:solidFill>
                  <a:srgbClr val="1155CC"/>
                </a:solidFill>
                <a:latin typeface="Arial"/>
                <a:ea typeface="Arial"/>
                <a:cs typeface="Arial"/>
                <a:sym typeface="Arial"/>
                <a:hlinkClick r:id="rId7"/>
              </a:rPr>
              <a:t>http://scikit-learn.org/stable/auto_examples/linear_model/plot_bayesian_ridge.html</a:t>
            </a:r>
            <a:r>
              <a:rPr lang="zh-TW" sz="1100">
                <a:solidFill>
                  <a:srgbClr val="000000"/>
                </a:solidFill>
                <a:latin typeface="Arial"/>
                <a:ea typeface="Arial"/>
                <a:cs typeface="Arial"/>
                <a:sym typeface="Arial"/>
              </a:rPr>
              <a:t>. Accessed 6 May. 2018.</a:t>
            </a:r>
            <a:endParaRPr sz="1100">
              <a:solidFill>
                <a:srgbClr val="000000"/>
              </a:solidFill>
              <a:latin typeface="Arial"/>
              <a:ea typeface="Arial"/>
              <a:cs typeface="Arial"/>
              <a:sym typeface="Arial"/>
            </a:endParaRPr>
          </a:p>
          <a:p>
            <a:pPr indent="0" lvl="0" marL="0" rtl="0">
              <a:lnSpc>
                <a:spcPct val="100000"/>
              </a:lnSpc>
              <a:spcBef>
                <a:spcPts val="0"/>
              </a:spcBef>
              <a:spcAft>
                <a:spcPts val="0"/>
              </a:spcAft>
              <a:buNone/>
            </a:pPr>
            <a:r>
              <a:rPr lang="zh-TW" sz="1100">
                <a:solidFill>
                  <a:srgbClr val="000000"/>
                </a:solidFill>
                <a:latin typeface="Arial"/>
                <a:ea typeface="Arial"/>
                <a:cs typeface="Arial"/>
                <a:sym typeface="Arial"/>
              </a:rPr>
              <a:t>[6] "Lasso and Elastic Net — scikit-learn 0.19.1 documentation." </a:t>
            </a:r>
            <a:r>
              <a:rPr lang="zh-TW" sz="1100" u="sng">
                <a:solidFill>
                  <a:srgbClr val="1155CC"/>
                </a:solidFill>
                <a:latin typeface="Arial"/>
                <a:ea typeface="Arial"/>
                <a:cs typeface="Arial"/>
                <a:sym typeface="Arial"/>
                <a:hlinkClick r:id="rId8"/>
              </a:rPr>
              <a:t>http://scikit-learn.org/stable/auto_examples/linear_model/plot_lasso_coordinate_descent_path.html</a:t>
            </a:r>
            <a:r>
              <a:rPr lang="zh-TW" sz="1100">
                <a:solidFill>
                  <a:srgbClr val="000000"/>
                </a:solidFill>
                <a:latin typeface="Arial"/>
                <a:ea typeface="Arial"/>
                <a:cs typeface="Arial"/>
                <a:sym typeface="Arial"/>
              </a:rPr>
              <a:t>. Accessed 6 May. 2018.</a:t>
            </a:r>
            <a:endParaRPr sz="1100">
              <a:solidFill>
                <a:srgbClr val="000000"/>
              </a:solidFill>
              <a:latin typeface="Arial"/>
              <a:ea typeface="Arial"/>
              <a:cs typeface="Arial"/>
              <a:sym typeface="Arial"/>
            </a:endParaRPr>
          </a:p>
          <a:p>
            <a:pPr indent="0" lvl="0" marL="0" rtl="0">
              <a:spcBef>
                <a:spcPts val="0"/>
              </a:spcBef>
              <a:spcAft>
                <a:spcPts val="1600"/>
              </a:spcAft>
              <a:buNone/>
            </a:pPr>
            <a:r>
              <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solidFill>
                  <a:srgbClr val="000000"/>
                </a:solidFill>
                <a:latin typeface="Arial"/>
                <a:ea typeface="Arial"/>
                <a:cs typeface="Arial"/>
                <a:sym typeface="Arial"/>
              </a:rPr>
              <a:t>Agenda</a:t>
            </a:r>
            <a:endParaRPr>
              <a:solidFill>
                <a:srgbClr val="000000"/>
              </a:solidFill>
              <a:latin typeface="Arial"/>
              <a:ea typeface="Arial"/>
              <a:cs typeface="Arial"/>
              <a:sym typeface="Arial"/>
            </a:endParaRPr>
          </a:p>
        </p:txBody>
      </p:sp>
      <p:sp>
        <p:nvSpPr>
          <p:cNvPr id="94" name="Shape 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Introduction and Motivation</a:t>
            </a:r>
            <a:endParaRPr>
              <a:solidFill>
                <a:srgbClr val="000000"/>
              </a:solidFill>
              <a:latin typeface="Arial"/>
              <a:ea typeface="Arial"/>
              <a:cs typeface="Arial"/>
              <a:sym typeface="Arial"/>
            </a:endParaRPr>
          </a:p>
          <a:p>
            <a:pPr indent="-311150" lvl="0" marL="457200" rtl="0">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Datasets</a:t>
            </a:r>
            <a:endParaRPr>
              <a:solidFill>
                <a:srgbClr val="000000"/>
              </a:solidFill>
              <a:latin typeface="Arial"/>
              <a:ea typeface="Arial"/>
              <a:cs typeface="Arial"/>
              <a:sym typeface="Arial"/>
            </a:endParaRPr>
          </a:p>
          <a:p>
            <a:pPr indent="-311150" lvl="0" marL="457200" rtl="0">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Data cleaning, pre-processing and feature selection</a:t>
            </a:r>
            <a:endParaRPr>
              <a:solidFill>
                <a:srgbClr val="000000"/>
              </a:solidFill>
              <a:latin typeface="Arial"/>
              <a:ea typeface="Arial"/>
              <a:cs typeface="Arial"/>
              <a:sym typeface="Arial"/>
            </a:endParaRPr>
          </a:p>
          <a:p>
            <a:pPr indent="-311150" lvl="0" marL="457200" rtl="0">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Regression models used</a:t>
            </a:r>
            <a:endParaRPr>
              <a:solidFill>
                <a:srgbClr val="000000"/>
              </a:solidFill>
              <a:latin typeface="Arial"/>
              <a:ea typeface="Arial"/>
              <a:cs typeface="Arial"/>
              <a:sym typeface="Arial"/>
            </a:endParaRPr>
          </a:p>
          <a:p>
            <a:pPr indent="-311150" lvl="0" marL="457200" rtl="0">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Evaluation</a:t>
            </a:r>
            <a:endParaRPr>
              <a:solidFill>
                <a:srgbClr val="000000"/>
              </a:solidFill>
              <a:latin typeface="Arial"/>
              <a:ea typeface="Arial"/>
              <a:cs typeface="Arial"/>
              <a:sym typeface="Arial"/>
            </a:endParaRPr>
          </a:p>
          <a:p>
            <a:pPr indent="-311150" lvl="0" marL="457200" rtl="0">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Conclusion</a:t>
            </a:r>
            <a:endParaRPr>
              <a:solidFill>
                <a:srgbClr val="000000"/>
              </a:solidFill>
              <a:latin typeface="Arial"/>
              <a:ea typeface="Arial"/>
              <a:cs typeface="Arial"/>
              <a:sym typeface="Arial"/>
            </a:endParaRPr>
          </a:p>
          <a:p>
            <a:pPr indent="-311150" lvl="0" marL="457200" rtl="0">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Demo</a:t>
            </a:r>
            <a:endParaRPr>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TW">
                <a:solidFill>
                  <a:srgbClr val="000000"/>
                </a:solidFill>
              </a:rPr>
              <a:t>Introduction</a:t>
            </a:r>
            <a:endParaRPr>
              <a:solidFill>
                <a:srgbClr val="000000"/>
              </a:solidFill>
            </a:endParaRPr>
          </a:p>
        </p:txBody>
      </p:sp>
      <p:sp>
        <p:nvSpPr>
          <p:cNvPr id="100" name="Shape 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zh-TW" sz="1400">
                <a:solidFill>
                  <a:srgbClr val="000000"/>
                </a:solidFill>
                <a:latin typeface="Arial"/>
                <a:ea typeface="Arial"/>
                <a:cs typeface="Arial"/>
                <a:sym typeface="Arial"/>
              </a:rPr>
              <a:t>This project intends to find correlations of the criminal incidents with the house values and predict the price for a particular house based on the crime zone or zip code.</a:t>
            </a:r>
            <a:endParaRPr sz="1400">
              <a:solidFill>
                <a:srgbClr val="000000"/>
              </a:solidFill>
              <a:latin typeface="Arial"/>
              <a:ea typeface="Arial"/>
              <a:cs typeface="Arial"/>
              <a:sym typeface="Arial"/>
            </a:endParaRPr>
          </a:p>
          <a:p>
            <a:pPr indent="0" lvl="0" marL="0" rtl="0" algn="just">
              <a:spcBef>
                <a:spcPts val="0"/>
              </a:spcBef>
              <a:spcAft>
                <a:spcPts val="0"/>
              </a:spcAft>
              <a:buNone/>
            </a:pPr>
            <a:r>
              <a:t/>
            </a:r>
            <a:endParaRPr sz="1400">
              <a:solidFill>
                <a:srgbClr val="000000"/>
              </a:solidFill>
              <a:latin typeface="Arial"/>
              <a:ea typeface="Arial"/>
              <a:cs typeface="Arial"/>
              <a:sym typeface="Arial"/>
            </a:endParaRPr>
          </a:p>
          <a:p>
            <a:pPr indent="0" lvl="0" marL="0" rtl="0" algn="just">
              <a:spcBef>
                <a:spcPts val="0"/>
              </a:spcBef>
              <a:spcAft>
                <a:spcPts val="0"/>
              </a:spcAft>
              <a:buNone/>
            </a:pPr>
            <a:r>
              <a:rPr lang="zh-TW" sz="1400">
                <a:solidFill>
                  <a:srgbClr val="000000"/>
                </a:solidFill>
                <a:latin typeface="Arial"/>
                <a:ea typeface="Arial"/>
                <a:cs typeface="Arial"/>
                <a:sym typeface="Arial"/>
              </a:rPr>
              <a:t> We have used San Francisco police department incidents dataset for criminal reports and Zillow’s house value index dataset for San Francisco house values</a:t>
            </a:r>
            <a:endParaRPr sz="1400">
              <a:solidFill>
                <a:srgbClr val="000000"/>
              </a:solidFill>
              <a:latin typeface="Arial"/>
              <a:ea typeface="Arial"/>
              <a:cs typeface="Arial"/>
              <a:sym typeface="Arial"/>
            </a:endParaRPr>
          </a:p>
          <a:p>
            <a:pPr indent="0" lvl="0" marL="0" rtl="0" algn="just">
              <a:spcBef>
                <a:spcPts val="0"/>
              </a:spcBef>
              <a:spcAft>
                <a:spcPts val="0"/>
              </a:spcAft>
              <a:buNone/>
            </a:pPr>
            <a:r>
              <a:t/>
            </a:r>
            <a:endParaRPr sz="1400">
              <a:solidFill>
                <a:srgbClr val="000000"/>
              </a:solidFill>
              <a:latin typeface="Arial"/>
              <a:ea typeface="Arial"/>
              <a:cs typeface="Arial"/>
              <a:sym typeface="Arial"/>
            </a:endParaRPr>
          </a:p>
          <a:p>
            <a:pPr indent="0" lvl="0" marL="0" rtl="0" algn="just">
              <a:spcBef>
                <a:spcPts val="0"/>
              </a:spcBef>
              <a:spcAft>
                <a:spcPts val="0"/>
              </a:spcAft>
              <a:buNone/>
            </a:pPr>
            <a:r>
              <a:rPr lang="zh-TW" sz="1400">
                <a:solidFill>
                  <a:srgbClr val="000000"/>
                </a:solidFill>
                <a:latin typeface="Arial"/>
                <a:ea typeface="Arial"/>
                <a:cs typeface="Arial"/>
                <a:sym typeface="Arial"/>
              </a:rPr>
              <a:t>In this prototype, we plan to use the Zillow’s dataset for training the module and test the model with listings from other agencies like Redfin and compare the prices.</a:t>
            </a:r>
            <a:endParaRPr sz="1400">
              <a:solidFill>
                <a:srgbClr val="000000"/>
              </a:solidFill>
              <a:latin typeface="Arial"/>
              <a:ea typeface="Arial"/>
              <a:cs typeface="Arial"/>
              <a:sym typeface="Arial"/>
            </a:endParaRPr>
          </a:p>
          <a:p>
            <a:pPr indent="0" lvl="0" marL="0" rtl="0" algn="just">
              <a:spcBef>
                <a:spcPts val="0"/>
              </a:spcBef>
              <a:spcAft>
                <a:spcPts val="0"/>
              </a:spcAft>
              <a:buNone/>
            </a:pPr>
            <a:r>
              <a:t/>
            </a:r>
            <a:endParaRPr sz="140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TW">
                <a:solidFill>
                  <a:srgbClr val="000000"/>
                </a:solidFill>
              </a:rPr>
              <a:t>Datasets</a:t>
            </a:r>
            <a:endParaRPr>
              <a:solidFill>
                <a:srgbClr val="000000"/>
              </a:solidFill>
            </a:endParaRPr>
          </a:p>
        </p:txBody>
      </p:sp>
      <p:pic>
        <p:nvPicPr>
          <p:cNvPr id="106" name="Shape 106"/>
          <p:cNvPicPr preferRelativeResize="0"/>
          <p:nvPr/>
        </p:nvPicPr>
        <p:blipFill>
          <a:blip r:embed="rId3">
            <a:alphaModFix/>
          </a:blip>
          <a:stretch>
            <a:fillRect/>
          </a:stretch>
        </p:blipFill>
        <p:spPr>
          <a:xfrm>
            <a:off x="2412525" y="2664650"/>
            <a:ext cx="5109498" cy="2478850"/>
          </a:xfrm>
          <a:prstGeom prst="rect">
            <a:avLst/>
          </a:prstGeom>
          <a:noFill/>
          <a:ln>
            <a:noFill/>
          </a:ln>
        </p:spPr>
      </p:pic>
      <p:pic>
        <p:nvPicPr>
          <p:cNvPr id="107" name="Shape 107"/>
          <p:cNvPicPr preferRelativeResize="0"/>
          <p:nvPr/>
        </p:nvPicPr>
        <p:blipFill>
          <a:blip r:embed="rId4">
            <a:alphaModFix/>
          </a:blip>
          <a:stretch>
            <a:fillRect/>
          </a:stretch>
        </p:blipFill>
        <p:spPr>
          <a:xfrm>
            <a:off x="2559675" y="507850"/>
            <a:ext cx="4968200" cy="2156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Shape 112"/>
          <p:cNvPicPr preferRelativeResize="0"/>
          <p:nvPr/>
        </p:nvPicPr>
        <p:blipFill>
          <a:blip r:embed="rId3">
            <a:alphaModFix/>
          </a:blip>
          <a:stretch>
            <a:fillRect/>
          </a:stretch>
        </p:blipFill>
        <p:spPr>
          <a:xfrm>
            <a:off x="2979300" y="2861700"/>
            <a:ext cx="4333950" cy="2237650"/>
          </a:xfrm>
          <a:prstGeom prst="rect">
            <a:avLst/>
          </a:prstGeom>
          <a:noFill/>
          <a:ln>
            <a:noFill/>
          </a:ln>
        </p:spPr>
      </p:pic>
      <p:sp>
        <p:nvSpPr>
          <p:cNvPr id="113" name="Shape 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TW">
                <a:solidFill>
                  <a:srgbClr val="000000"/>
                </a:solidFill>
              </a:rPr>
              <a:t>Datasets</a:t>
            </a:r>
            <a:endParaRPr>
              <a:solidFill>
                <a:srgbClr val="000000"/>
              </a:solidFill>
            </a:endParaRPr>
          </a:p>
        </p:txBody>
      </p:sp>
      <p:pic>
        <p:nvPicPr>
          <p:cNvPr id="114" name="Shape 114"/>
          <p:cNvPicPr preferRelativeResize="0"/>
          <p:nvPr/>
        </p:nvPicPr>
        <p:blipFill>
          <a:blip r:embed="rId4">
            <a:alphaModFix/>
          </a:blip>
          <a:stretch>
            <a:fillRect/>
          </a:stretch>
        </p:blipFill>
        <p:spPr>
          <a:xfrm>
            <a:off x="2979300" y="535300"/>
            <a:ext cx="4333950" cy="23018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pic>
        <p:nvPicPr>
          <p:cNvPr id="119" name="Shape 119"/>
          <p:cNvPicPr preferRelativeResize="0"/>
          <p:nvPr/>
        </p:nvPicPr>
        <p:blipFill rotWithShape="1">
          <a:blip r:embed="rId3">
            <a:alphaModFix/>
          </a:blip>
          <a:srcRect b="0" l="5037" r="5332" t="0"/>
          <a:stretch/>
        </p:blipFill>
        <p:spPr>
          <a:xfrm>
            <a:off x="2690250" y="867325"/>
            <a:ext cx="3294684" cy="4012398"/>
          </a:xfrm>
          <a:prstGeom prst="rect">
            <a:avLst/>
          </a:prstGeom>
          <a:noFill/>
          <a:ln>
            <a:noFill/>
          </a:ln>
        </p:spPr>
      </p:pic>
      <p:sp>
        <p:nvSpPr>
          <p:cNvPr id="120" name="Shape 120"/>
          <p:cNvSpPr txBox="1"/>
          <p:nvPr>
            <p:ph type="title"/>
          </p:nvPr>
        </p:nvSpPr>
        <p:spPr>
          <a:xfrm>
            <a:off x="2722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TW">
                <a:solidFill>
                  <a:srgbClr val="000000"/>
                </a:solidFill>
              </a:rPr>
              <a:t>Visualization</a:t>
            </a:r>
            <a:endParaRPr>
              <a:solidFill>
                <a:srgbClr val="000000"/>
              </a:solidFill>
            </a:endParaRPr>
          </a:p>
        </p:txBody>
      </p:sp>
      <p:pic>
        <p:nvPicPr>
          <p:cNvPr id="121" name="Shape 121"/>
          <p:cNvPicPr preferRelativeResize="0"/>
          <p:nvPr/>
        </p:nvPicPr>
        <p:blipFill rotWithShape="1">
          <a:blip r:embed="rId4">
            <a:alphaModFix/>
          </a:blip>
          <a:srcRect b="0" l="3849" r="4491" t="0"/>
          <a:stretch/>
        </p:blipFill>
        <p:spPr>
          <a:xfrm rot="6">
            <a:off x="5650250" y="844583"/>
            <a:ext cx="3294672" cy="418753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Shape 126"/>
          <p:cNvPicPr preferRelativeResize="0"/>
          <p:nvPr/>
        </p:nvPicPr>
        <p:blipFill>
          <a:blip r:embed="rId3">
            <a:alphaModFix/>
          </a:blip>
          <a:stretch>
            <a:fillRect/>
          </a:stretch>
        </p:blipFill>
        <p:spPr>
          <a:xfrm>
            <a:off x="328600" y="1903388"/>
            <a:ext cx="8486775" cy="3057525"/>
          </a:xfrm>
          <a:prstGeom prst="rect">
            <a:avLst/>
          </a:prstGeom>
          <a:noFill/>
          <a:ln>
            <a:noFill/>
          </a:ln>
        </p:spPr>
      </p:pic>
      <p:sp>
        <p:nvSpPr>
          <p:cNvPr id="127" name="Shape 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solidFill>
                  <a:srgbClr val="000000"/>
                </a:solidFill>
              </a:rPr>
              <a:t>Model</a:t>
            </a:r>
            <a:r>
              <a:rPr lang="zh-TW"/>
              <a:t> Flow Diagram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type="title"/>
          </p:nvPr>
        </p:nvSpPr>
        <p:spPr>
          <a:xfrm>
            <a:off x="727650" y="1179075"/>
            <a:ext cx="7688700" cy="5352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zh-TW">
                <a:solidFill>
                  <a:srgbClr val="000000"/>
                </a:solidFill>
              </a:rPr>
              <a:t>Cleaning, Pre-Processing and Feature Selection</a:t>
            </a:r>
            <a:endParaRPr>
              <a:solidFill>
                <a:srgbClr val="000000"/>
              </a:solidFill>
            </a:endParaRPr>
          </a:p>
        </p:txBody>
      </p:sp>
      <p:sp>
        <p:nvSpPr>
          <p:cNvPr id="133" name="Shape 133"/>
          <p:cNvSpPr txBox="1"/>
          <p:nvPr>
            <p:ph idx="1" type="body"/>
          </p:nvPr>
        </p:nvSpPr>
        <p:spPr>
          <a:xfrm>
            <a:off x="555275" y="2168575"/>
            <a:ext cx="8312100" cy="27675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The feature values for crime categories, latitude and longitude are extracted. </a:t>
            </a:r>
            <a:endParaRPr sz="1200">
              <a:solidFill>
                <a:srgbClr val="000000"/>
              </a:solidFill>
              <a:latin typeface="Arial"/>
              <a:ea typeface="Arial"/>
              <a:cs typeface="Arial"/>
              <a:sym typeface="Arial"/>
            </a:endParaRPr>
          </a:p>
          <a:p>
            <a:pPr indent="-304800" lvl="0" marL="457200" rtl="0" algn="just">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We used uszipcode module’s ZipcodeSearchEngine function to extract the zip code value for each of these location features. </a:t>
            </a:r>
            <a:endParaRPr sz="1200">
              <a:solidFill>
                <a:srgbClr val="000000"/>
              </a:solidFill>
              <a:latin typeface="Arial"/>
              <a:ea typeface="Arial"/>
              <a:cs typeface="Arial"/>
              <a:sym typeface="Arial"/>
            </a:endParaRPr>
          </a:p>
          <a:p>
            <a:pPr indent="-304800" lvl="0" marL="457200" rtl="0" algn="just">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These rows are grouped by zip codes.</a:t>
            </a:r>
            <a:endParaRPr sz="1200">
              <a:solidFill>
                <a:srgbClr val="000000"/>
              </a:solidFill>
              <a:latin typeface="Arial"/>
              <a:ea typeface="Arial"/>
              <a:cs typeface="Arial"/>
              <a:sym typeface="Arial"/>
            </a:endParaRPr>
          </a:p>
          <a:p>
            <a:pPr indent="-304800" lvl="0" marL="457200" rtl="0" algn="just">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The categories are aggregated for each group. </a:t>
            </a:r>
            <a:endParaRPr sz="1200">
              <a:solidFill>
                <a:srgbClr val="000000"/>
              </a:solidFill>
              <a:latin typeface="Arial"/>
              <a:ea typeface="Arial"/>
              <a:cs typeface="Arial"/>
              <a:sym typeface="Arial"/>
            </a:endParaRPr>
          </a:p>
          <a:p>
            <a:pPr indent="-304800" lvl="0" marL="457200" rtl="0" algn="just">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This data :</a:t>
            </a:r>
            <a:endParaRPr sz="1200">
              <a:solidFill>
                <a:srgbClr val="000000"/>
              </a:solidFill>
              <a:latin typeface="Arial"/>
              <a:ea typeface="Arial"/>
              <a:cs typeface="Arial"/>
              <a:sym typeface="Arial"/>
            </a:endParaRPr>
          </a:p>
          <a:p>
            <a:pPr indent="-304800" lvl="1" marL="914400" rtl="0" algn="just">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is transformed to have the count features of crime categories associated with zipcode on the rows. </a:t>
            </a:r>
            <a:endParaRPr sz="1200">
              <a:solidFill>
                <a:srgbClr val="000000"/>
              </a:solidFill>
              <a:latin typeface="Arial"/>
              <a:ea typeface="Arial"/>
              <a:cs typeface="Arial"/>
              <a:sym typeface="Arial"/>
            </a:endParaRPr>
          </a:p>
          <a:p>
            <a:pPr indent="-304800" lvl="1" marL="914400" rtl="0" algn="just">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is further cleansed for removing NaN values.  </a:t>
            </a:r>
            <a:endParaRPr sz="1200">
              <a:solidFill>
                <a:srgbClr val="000000"/>
              </a:solidFill>
              <a:latin typeface="Arial"/>
              <a:ea typeface="Arial"/>
              <a:cs typeface="Arial"/>
              <a:sym typeface="Arial"/>
            </a:endParaRPr>
          </a:p>
          <a:p>
            <a:pPr indent="-304800" lvl="1" marL="914400" rtl="0" algn="just">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The dataset is normalized  using min-max normalization technique so that each value is relative to its own column. This way a huge value in a particular feature will not be influencing the overall analysis.</a:t>
            </a:r>
            <a:endParaRPr sz="12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TW">
                <a:solidFill>
                  <a:srgbClr val="000000"/>
                </a:solidFill>
              </a:rPr>
              <a:t>Regression Models Used</a:t>
            </a:r>
            <a:endParaRPr>
              <a:solidFill>
                <a:srgbClr val="000000"/>
              </a:solidFill>
            </a:endParaRPr>
          </a:p>
        </p:txBody>
      </p:sp>
      <p:sp>
        <p:nvSpPr>
          <p:cNvPr id="139" name="Shape 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Seven regression algorithms were implemented and evaluated to predict the housing values. </a:t>
            </a:r>
            <a:endParaRPr sz="1200">
              <a:solidFill>
                <a:srgbClr val="000000"/>
              </a:solidFill>
              <a:latin typeface="Arial"/>
              <a:ea typeface="Arial"/>
              <a:cs typeface="Arial"/>
              <a:sym typeface="Arial"/>
            </a:endParaRPr>
          </a:p>
          <a:p>
            <a:pPr indent="-304800" lvl="0" marL="457200" rtl="0" algn="just">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The Gradient Boost Regressor, Linear Regressor and ELastic Net resulted with least mean absolute error value.</a:t>
            </a:r>
            <a:endParaRPr sz="1200">
              <a:solidFill>
                <a:srgbClr val="000000"/>
              </a:solidFill>
              <a:latin typeface="Arial"/>
              <a:ea typeface="Arial"/>
              <a:cs typeface="Arial"/>
              <a:sym typeface="Arial"/>
            </a:endParaRPr>
          </a:p>
          <a:p>
            <a:pPr indent="-304800" lvl="0" marL="457200" rtl="0" algn="just">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other regression models used are:</a:t>
            </a:r>
            <a:endParaRPr sz="1200">
              <a:solidFill>
                <a:srgbClr val="000000"/>
              </a:solidFill>
              <a:latin typeface="Arial"/>
              <a:ea typeface="Arial"/>
              <a:cs typeface="Arial"/>
              <a:sym typeface="Arial"/>
            </a:endParaRPr>
          </a:p>
          <a:p>
            <a:pPr indent="-304800" lvl="1" marL="914400" rtl="0" algn="just">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Lasso</a:t>
            </a:r>
            <a:endParaRPr sz="1200">
              <a:solidFill>
                <a:srgbClr val="000000"/>
              </a:solidFill>
              <a:latin typeface="Arial"/>
              <a:ea typeface="Arial"/>
              <a:cs typeface="Arial"/>
              <a:sym typeface="Arial"/>
            </a:endParaRPr>
          </a:p>
          <a:p>
            <a:pPr indent="-304800" lvl="1" marL="914400" rtl="0" algn="just">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Linear Regressor</a:t>
            </a:r>
            <a:endParaRPr sz="1200">
              <a:solidFill>
                <a:srgbClr val="000000"/>
              </a:solidFill>
              <a:latin typeface="Arial"/>
              <a:ea typeface="Arial"/>
              <a:cs typeface="Arial"/>
              <a:sym typeface="Arial"/>
            </a:endParaRPr>
          </a:p>
          <a:p>
            <a:pPr indent="-304800" lvl="1" marL="914400" rtl="0" algn="just">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Ridgde Estimator</a:t>
            </a:r>
            <a:endParaRPr sz="1200">
              <a:solidFill>
                <a:srgbClr val="000000"/>
              </a:solidFill>
              <a:latin typeface="Arial"/>
              <a:ea typeface="Arial"/>
              <a:cs typeface="Arial"/>
              <a:sym typeface="Arial"/>
            </a:endParaRPr>
          </a:p>
          <a:p>
            <a:pPr indent="-304800" lvl="1" marL="914400" rtl="0" algn="just">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OMP Regressor</a:t>
            </a:r>
            <a:endParaRPr sz="1200">
              <a:solidFill>
                <a:srgbClr val="000000"/>
              </a:solidFill>
              <a:latin typeface="Arial"/>
              <a:ea typeface="Arial"/>
              <a:cs typeface="Arial"/>
              <a:sym typeface="Arial"/>
            </a:endParaRPr>
          </a:p>
          <a:p>
            <a:pPr indent="-304800" lvl="0" marL="457200" rtl="0" algn="just">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The Gradient Boost Regressor was chosen to build the model.</a:t>
            </a:r>
            <a:endParaRPr sz="1200">
              <a:solidFill>
                <a:srgbClr val="000000"/>
              </a:solidFill>
              <a:latin typeface="Arial"/>
              <a:ea typeface="Arial"/>
              <a:cs typeface="Arial"/>
              <a:sym typeface="Arial"/>
            </a:endParaRPr>
          </a:p>
          <a:p>
            <a:pPr indent="0" lvl="0" marL="0" rtl="0" algn="just">
              <a:spcBef>
                <a:spcPts val="0"/>
              </a:spcBef>
              <a:spcAft>
                <a:spcPts val="0"/>
              </a:spcAft>
              <a:buNone/>
            </a:pPr>
            <a:r>
              <a:t/>
            </a:r>
            <a:endParaRPr sz="120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